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5" r:id="rId1"/>
  </p:sldMasterIdLst>
  <p:notesMasterIdLst>
    <p:notesMasterId r:id="rId39"/>
  </p:notesMasterIdLst>
  <p:handoutMasterIdLst>
    <p:handoutMasterId r:id="rId40"/>
  </p:handoutMasterIdLst>
  <p:sldIdLst>
    <p:sldId id="372" r:id="rId2"/>
    <p:sldId id="376" r:id="rId3"/>
    <p:sldId id="373" r:id="rId4"/>
    <p:sldId id="374" r:id="rId5"/>
    <p:sldId id="256" r:id="rId6"/>
    <p:sldId id="371" r:id="rId7"/>
    <p:sldId id="378" r:id="rId8"/>
    <p:sldId id="370" r:id="rId9"/>
    <p:sldId id="380" r:id="rId10"/>
    <p:sldId id="377" r:id="rId11"/>
    <p:sldId id="381" r:id="rId12"/>
    <p:sldId id="382" r:id="rId13"/>
    <p:sldId id="383" r:id="rId14"/>
    <p:sldId id="379" r:id="rId15"/>
    <p:sldId id="384" r:id="rId16"/>
    <p:sldId id="385" r:id="rId17"/>
    <p:sldId id="406" r:id="rId18"/>
    <p:sldId id="408" r:id="rId19"/>
    <p:sldId id="409" r:id="rId20"/>
    <p:sldId id="386" r:id="rId21"/>
    <p:sldId id="387" r:id="rId22"/>
    <p:sldId id="410" r:id="rId23"/>
    <p:sldId id="388" r:id="rId24"/>
    <p:sldId id="411" r:id="rId25"/>
    <p:sldId id="412" r:id="rId26"/>
    <p:sldId id="389" r:id="rId27"/>
    <p:sldId id="418" r:id="rId28"/>
    <p:sldId id="390" r:id="rId29"/>
    <p:sldId id="415" r:id="rId30"/>
    <p:sldId id="416" r:id="rId31"/>
    <p:sldId id="392" r:id="rId32"/>
    <p:sldId id="394" r:id="rId33"/>
    <p:sldId id="417" r:id="rId34"/>
    <p:sldId id="396" r:id="rId35"/>
    <p:sldId id="397" r:id="rId36"/>
    <p:sldId id="398" r:id="rId37"/>
    <p:sldId id="399" r:id="rId3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3300"/>
    <a:srgbClr val="060D94"/>
    <a:srgbClr val="0E0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10"/>
    <p:restoredTop sz="86378"/>
  </p:normalViewPr>
  <p:slideViewPr>
    <p:cSldViewPr>
      <p:cViewPr>
        <p:scale>
          <a:sx n="78" d="100"/>
          <a:sy n="78" d="100"/>
        </p:scale>
        <p:origin x="72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E0458A38-6058-1847-8181-817A3C630558}" type="datetimeFigureOut">
              <a:rPr lang="en-US"/>
              <a:pPr>
                <a:defRPr/>
              </a:pPr>
              <a:t>8/31/18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66D2E19A-8AED-B14E-BF54-714BF2C86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75E8B06-923A-A642-B124-22207415AE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Incalculable loss.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077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book gives you an example of playing pool- curling is another good example, when the stones impact</a:t>
            </a:r>
            <a:r>
              <a:rPr lang="en-US" baseline="0" dirty="0" smtClean="0"/>
              <a:t>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4119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xkcd.com</a:t>
            </a:r>
            <a:r>
              <a:rPr lang="en-US" dirty="0" smtClean="0"/>
              <a:t>/815/</a:t>
            </a:r>
          </a:p>
          <a:p>
            <a:r>
              <a:rPr lang="en-US" dirty="0" smtClean="0"/>
              <a:t>As figure skater’s radius, r, decreases, to conserve angular momentum, her rotational</a:t>
            </a:r>
            <a:r>
              <a:rPr lang="en-US" baseline="0" dirty="0" smtClean="0"/>
              <a:t> velocity must increase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2326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see this in the observations Kepler’s laws were built from</a:t>
            </a:r>
          </a:p>
          <a:p>
            <a:r>
              <a:rPr lang="en-US" dirty="0" smtClean="0"/>
              <a:t>Kepler’s second law: the path of the planet’s orbit sweeps</a:t>
            </a:r>
            <a:r>
              <a:rPr lang="en-US" baseline="0" dirty="0" smtClean="0"/>
              <a:t> out equal areas for equal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talk a lot about radiative energy in chapter</a:t>
            </a:r>
            <a:r>
              <a:rPr lang="en-US" baseline="0" dirty="0" smtClean="0"/>
              <a:t>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6953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book gives a good example of a boiling pot</a:t>
            </a:r>
            <a:r>
              <a:rPr lang="en-US" baseline="0" dirty="0" smtClean="0"/>
              <a:t> of water vs an oven. The oven may be hotter, meaning the particles have higher average kinetic energy, but there are fewer of them than say, in a pot of boiling water.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3494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Gravitational</a:t>
            </a:r>
            <a:r>
              <a:rPr lang="en-US" baseline="0" dirty="0" smtClean="0"/>
              <a:t> potential energy decreases the smaller the </a:t>
            </a:r>
            <a:r>
              <a:rPr lang="en-US" baseline="0" dirty="0" err="1" smtClean="0"/>
              <a:t>protostellar</a:t>
            </a:r>
            <a:r>
              <a:rPr lang="en-US" baseline="0" dirty="0" smtClean="0"/>
              <a:t> cloud gets</a:t>
            </a:r>
          </a:p>
          <a:p>
            <a:r>
              <a:rPr lang="en-US" baseline="0" dirty="0" smtClean="0"/>
              <a:t>Thermal energy increases because density is increasing; the star forms in the middle, getting heated up from conversion of potential to kinetic energy</a:t>
            </a:r>
          </a:p>
          <a:p>
            <a:r>
              <a:rPr lang="en-US" baseline="0" dirty="0" smtClean="0"/>
              <a:t>Due to conservation of angular momentum, we think material speeds up as it collapses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faculty.virginia.edu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skrutskie</a:t>
            </a:r>
            <a:r>
              <a:rPr lang="en-US" baseline="0" dirty="0" smtClean="0"/>
              <a:t>/ASTR1210/notes/</a:t>
            </a:r>
            <a:r>
              <a:rPr lang="en-US" baseline="0" dirty="0" err="1" smtClean="0"/>
              <a:t>ssrecip.html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838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big G- this is a universal constant, not to be confused with the little g for acceleration</a:t>
            </a:r>
            <a:r>
              <a:rPr lang="en-US" baseline="0" dirty="0" smtClean="0"/>
              <a:t> due to gravity on earth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329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what would happen to the force of gravity between two objects if their masses or separation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051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Exaggerated for effect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0734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cone Neil </a:t>
            </a:r>
            <a:r>
              <a:rPr lang="en-US" dirty="0" err="1" smtClean="0"/>
              <a:t>deGrasse</a:t>
            </a:r>
            <a:r>
              <a:rPr lang="en-US" baseline="0" dirty="0" smtClean="0"/>
              <a:t> Tyson was talking about in the video last week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698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had just recently secured funding to install fire prevention systems,</a:t>
            </a:r>
            <a:r>
              <a:rPr lang="en-US" baseline="0" dirty="0" smtClean="0"/>
              <a:t> after years of their budget being reduced again and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0870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www.forbes.com</a:t>
            </a:r>
            <a:r>
              <a:rPr lang="en-US" dirty="0" smtClean="0"/>
              <a:t>/sites/</a:t>
            </a:r>
            <a:r>
              <a:rPr lang="en-US" dirty="0" err="1" smtClean="0"/>
              <a:t>startswithabang</a:t>
            </a:r>
            <a:r>
              <a:rPr lang="en-US" dirty="0" smtClean="0"/>
              <a:t>/2017/01/30/watch-four-gas-giants-in-orbit-around-another-star-for-the-first-time/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1998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arstechnica.com</a:t>
            </a:r>
            <a:r>
              <a:rPr lang="en-US" dirty="0" smtClean="0"/>
              <a:t>/science/2013/09/deep-impact-probe-down-and-out-ice-back-for-maybe-more/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3808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www.slate.com</a:t>
            </a:r>
            <a:r>
              <a:rPr lang="en-US" dirty="0" smtClean="0"/>
              <a:t>/blogs/</a:t>
            </a:r>
            <a:r>
              <a:rPr lang="en-US" dirty="0" err="1" smtClean="0"/>
              <a:t>bad_astronomy</a:t>
            </a:r>
            <a:r>
              <a:rPr lang="en-US" dirty="0" smtClean="0"/>
              <a:t>/2008/09/08/</a:t>
            </a:r>
            <a:r>
              <a:rPr lang="en-US" dirty="0" err="1" smtClean="0"/>
              <a:t>ten_things_you_dont_know_about_the_earth.html</a:t>
            </a:r>
            <a:endParaRPr lang="en-US" dirty="0" smtClean="0"/>
          </a:p>
          <a:p>
            <a:r>
              <a:rPr lang="en-US" dirty="0" smtClean="0"/>
              <a:t>Also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www.slate.com</a:t>
            </a:r>
            <a:r>
              <a:rPr lang="en-US" dirty="0" smtClean="0"/>
              <a:t>/blogs/</a:t>
            </a:r>
            <a:r>
              <a:rPr lang="en-US" dirty="0" err="1" smtClean="0"/>
              <a:t>bad_astronomy</a:t>
            </a:r>
            <a:r>
              <a:rPr lang="en-US" dirty="0" smtClean="0"/>
              <a:t>/2006/08/30/</a:t>
            </a:r>
            <a:r>
              <a:rPr lang="en-US" dirty="0" err="1" smtClean="0"/>
              <a:t>when_i_say_centrifugal_i_mean_centrifugal.html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0543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5769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www.space.com</a:t>
            </a:r>
            <a:r>
              <a:rPr lang="en-US" dirty="0" smtClean="0"/>
              <a:t>/26246-lunar-tide-seen-from-space.html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8121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from New Horizons spacecraft while flying 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848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5461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5DCBE1BB-F75F-0948-B724-1E3923823217}" type="slidenum">
              <a:rPr lang="en-US" altLang="x-none" sz="1200"/>
              <a:pPr/>
              <a:t>5</a:t>
            </a:fld>
            <a:endParaRPr lang="en-US" altLang="x-none" sz="120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 err="1" smtClean="0"/>
              <a:t>ω</a:t>
            </a:r>
            <a:r>
              <a:rPr lang="en-US" altLang="x-none" dirty="0" smtClean="0"/>
              <a:t> is the </a:t>
            </a:r>
            <a:r>
              <a:rPr lang="en-US" altLang="x-none" dirty="0" err="1" smtClean="0"/>
              <a:t>greek</a:t>
            </a:r>
            <a:r>
              <a:rPr lang="en-US" altLang="x-none" dirty="0" smtClean="0"/>
              <a:t> letter omega</a:t>
            </a:r>
            <a:r>
              <a:rPr lang="en-US" altLang="x-none" baseline="0" dirty="0" smtClean="0"/>
              <a:t> (lower case). It’s used to denote angular momentum as distinct from linear momentum, p. </a:t>
            </a:r>
            <a:endParaRPr lang="en-US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74B9BD88-60BD-0444-8980-95D4E1720B96}" type="slidenum">
              <a:rPr lang="en-US" altLang="x-none" sz="1200"/>
              <a:pPr/>
              <a:t>6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http://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www.cakeburger.com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/comic/cat-physics/</a:t>
            </a:r>
            <a:endParaRPr lang="ru-RU" altLang="x-none" dirty="0" smtClean="0">
              <a:latin typeface="Times" charset="0"/>
              <a:ea typeface="ＭＳ Ｐゴシック" charset="-128"/>
              <a:cs typeface="ＭＳ Ｐゴシック" charset="-128"/>
            </a:endParaRPr>
          </a:p>
          <a:p>
            <a:endParaRPr lang="x-none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7CB15867-3C96-FE4C-AF45-2FA1BD98A44A}" type="slidenum">
              <a:rPr lang="en-US" altLang="x-none" sz="1200"/>
              <a:pPr/>
              <a:t>8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Something</a:t>
            </a:r>
            <a:r>
              <a:rPr lang="en-US" baseline="0" dirty="0" smtClean="0"/>
              <a:t> we observe here on Earth: conservation of linear momentum; that is to say, momentum acting in a straight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2698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book gives you an example of playing pool- curling is another good example, when the stones impact</a:t>
            </a:r>
            <a:r>
              <a:rPr lang="en-US" baseline="0" dirty="0" smtClean="0"/>
              <a:t>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0255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Let’s break down one of those impacts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487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CCDD5-081B-4742-B2CD-C079E98370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16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31CFE-2F82-464A-A36A-F859334CE4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258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32D4C-2094-4343-959A-52D1F2AC28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4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>
            <a:lvl1pPr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02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BC1EA-5A27-F64A-873F-E0D09397B08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011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5320283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6A245-6145-414A-BFE0-322421A21F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700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800" b="1" cap="none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2ECCB-B2BE-E74D-A4D0-517BA949BBC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746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362201"/>
            <a:ext cx="5320284" cy="3377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2362201"/>
            <a:ext cx="5320284" cy="33778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A84EB-BAF3-E64E-811D-8CDB48370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453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30FA1-7032-DA4D-A2D6-036006EEDD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62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3268F-B340-2644-9E41-B2C3B4E9489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1342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1F591-5D82-CD43-9CBF-7FA57887808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38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2D33A-44C3-6C4C-95B3-19AF752ADE7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832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33400" y="152400"/>
            <a:ext cx="11125200" cy="9144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447800"/>
            <a:ext cx="11125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613" y="6238875"/>
            <a:ext cx="2754312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5700"/>
            <a:ext cx="5900738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488" y="6218238"/>
            <a:ext cx="366712" cy="36512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645D5C18-F9AB-744F-85FC-326A68C649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8" r:id="rId2"/>
    <p:sldLayoutId id="2147483809" r:id="rId3"/>
    <p:sldLayoutId id="2147483816" r:id="rId4"/>
    <p:sldLayoutId id="2147483810" r:id="rId5"/>
    <p:sldLayoutId id="2147483811" r:id="rId6"/>
    <p:sldLayoutId id="2147483812" r:id="rId7"/>
    <p:sldLayoutId id="2147483817" r:id="rId8"/>
    <p:sldLayoutId id="2147483818" r:id="rId9"/>
    <p:sldLayoutId id="2147483813" r:id="rId10"/>
    <p:sldLayoutId id="2147483814" r:id="rId11"/>
  </p:sldLayoutIdLst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kern="1200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9pPr>
    </p:titleStyle>
    <p:bodyStyle>
      <a:lvl1pPr marL="228600" indent="-228600" algn="l" rtl="0" fontAlgn="base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fontAlgn="base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fontAlgn="base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fontAlgn="base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fontAlgn="base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Relationship Id="rId3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in science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943600" cy="4216027"/>
          </a:xfrm>
        </p:spPr>
        <p:txBody>
          <a:bodyPr/>
          <a:lstStyle/>
          <a:p>
            <a:r>
              <a:rPr lang="en-US" dirty="0" smtClean="0"/>
              <a:t>Sad news. The National Museum in Brazil burned down Sunday night.</a:t>
            </a:r>
          </a:p>
          <a:p>
            <a:r>
              <a:rPr lang="en-US" dirty="0" smtClean="0"/>
              <a:t>20 million+ artifacts lost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5649"/>
            <a:ext cx="3424483" cy="2648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832" y="-19782"/>
            <a:ext cx="3817168" cy="2536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966" y="4191000"/>
            <a:ext cx="4672383" cy="266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2335780"/>
            <a:ext cx="3806938" cy="2362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364" y="1956471"/>
            <a:ext cx="4517063" cy="2819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483" y="4365051"/>
            <a:ext cx="4006483" cy="2569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458" y="2291664"/>
            <a:ext cx="3462906" cy="21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laws in astronomy: momentum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Conservation of momentum</a:t>
            </a:r>
          </a:p>
          <a:p>
            <a:pPr lvl="1"/>
            <a:r>
              <a:rPr lang="en-US" dirty="0" smtClean="0"/>
              <a:t>Recall Newton’s third law: for every force, there’s an equal and opposite force</a:t>
            </a:r>
          </a:p>
          <a:p>
            <a:pPr lvl="1"/>
            <a:r>
              <a:rPr lang="en-US" dirty="0" smtClean="0"/>
              <a:t>Recall also: a force is something that acts to change an object’s momentum</a:t>
            </a:r>
          </a:p>
          <a:p>
            <a:pPr lvl="1"/>
            <a:r>
              <a:rPr lang="en-US" dirty="0" smtClean="0"/>
              <a:t>Upon impact, momentum is transferred from one object to another</a:t>
            </a:r>
          </a:p>
        </p:txBody>
      </p:sp>
    </p:spTree>
    <p:extLst>
      <p:ext uri="{BB962C8B-B14F-4D97-AF65-F5344CB8AC3E}">
        <p14:creationId xmlns:p14="http://schemas.microsoft.com/office/powerpoint/2010/main" val="84428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1751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momentum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524000" y="1143000"/>
            <a:ext cx="6581183" cy="2255887"/>
            <a:chOff x="1524000" y="1143000"/>
            <a:chExt cx="6581183" cy="22558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819400" y="1171074"/>
              <a:ext cx="1676400" cy="1676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6096000" y="1143000"/>
              <a:ext cx="1676400" cy="167640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2819400" y="2791326"/>
              <a:ext cx="1676400" cy="2807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414236" y="293722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p1</a:t>
              </a:r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39616" y="1176408"/>
              <a:ext cx="6655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p=0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981200" y="1981200"/>
              <a:ext cx="6858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524000" y="2133600"/>
              <a:ext cx="1143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981200" y="2286000"/>
              <a:ext cx="6858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334000" y="4840251"/>
            <a:ext cx="5715000" cy="2053323"/>
            <a:chOff x="5334000" y="4840251"/>
            <a:chExt cx="5715000" cy="2053323"/>
          </a:xfrm>
        </p:grpSpPr>
        <p:grpSp>
          <p:nvGrpSpPr>
            <p:cNvPr id="21" name="Group 20"/>
            <p:cNvGrpSpPr/>
            <p:nvPr/>
          </p:nvGrpSpPr>
          <p:grpSpPr>
            <a:xfrm>
              <a:off x="5334000" y="4840251"/>
              <a:ext cx="5715000" cy="2053323"/>
              <a:chOff x="5334000" y="4840251"/>
              <a:chExt cx="5715000" cy="205332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096000" y="5217174"/>
                <a:ext cx="1676400" cy="16764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flipH="1">
                <a:off x="9372600" y="5149516"/>
                <a:ext cx="1676400" cy="1676400"/>
              </a:xfrm>
              <a:prstGeom prst="rect">
                <a:avLst/>
              </a:prstGeom>
            </p:spPr>
          </p:pic>
          <p:cxnSp>
            <p:nvCxnSpPr>
              <p:cNvPr id="13" name="Straight Arrow Connector 12"/>
              <p:cNvCxnSpPr/>
              <p:nvPr/>
            </p:nvCxnSpPr>
            <p:spPr>
              <a:xfrm>
                <a:off x="9372600" y="6705600"/>
                <a:ext cx="16764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334000" y="5526051"/>
                <a:ext cx="6655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p=0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116978" y="4840251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p1</a:t>
                </a:r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8534400" y="601980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77200" y="6172200"/>
              <a:ext cx="114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534400" y="632460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495800" y="2590800"/>
            <a:ext cx="3588717" cy="2630764"/>
            <a:chOff x="4495800" y="2590800"/>
            <a:chExt cx="3588717" cy="2630764"/>
          </a:xfrm>
        </p:grpSpPr>
        <p:grpSp>
          <p:nvGrpSpPr>
            <p:cNvPr id="20" name="Group 19"/>
            <p:cNvGrpSpPr/>
            <p:nvPr/>
          </p:nvGrpSpPr>
          <p:grpSpPr>
            <a:xfrm>
              <a:off x="4495800" y="2590800"/>
              <a:ext cx="3588717" cy="2565701"/>
              <a:chOff x="4495800" y="2590800"/>
              <a:chExt cx="3588717" cy="2565701"/>
            </a:xfrm>
          </p:grpSpPr>
          <p:sp>
            <p:nvSpPr>
              <p:cNvPr id="10" name="Explosion 1 9"/>
              <p:cNvSpPr/>
              <p:nvPr/>
            </p:nvSpPr>
            <p:spPr>
              <a:xfrm>
                <a:off x="5181600" y="2590800"/>
                <a:ext cx="1981200" cy="2209800"/>
              </a:xfrm>
              <a:prstGeom prst="irregularSeal1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pow!</a:t>
                </a:r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495800" y="3302669"/>
                <a:ext cx="1676400" cy="1676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flipH="1">
                <a:off x="6096000" y="3276600"/>
                <a:ext cx="1676400" cy="167640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4495800" y="4688820"/>
                <a:ext cx="16850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decelerating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417073" y="4694836"/>
                <a:ext cx="1667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accelerating</a:t>
                </a:r>
                <a:endParaRPr lang="en-US" dirty="0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5339629" y="5203621"/>
              <a:ext cx="841248" cy="753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6248400" y="5217174"/>
              <a:ext cx="838200" cy="439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614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1751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2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Conservation laws in </a:t>
            </a:r>
            <a:r>
              <a:rPr lang="en-US" dirty="0" smtClean="0"/>
              <a:t>astronomy: angular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/>
            <a:r>
              <a:rPr lang="en-US" dirty="0" smtClean="0"/>
              <a:t>Conservation of angular momentum (recall:  </a:t>
            </a:r>
            <a:r>
              <a:rPr lang="en-US" altLang="x-none" dirty="0" err="1"/>
              <a:t>ω</a:t>
            </a:r>
            <a:r>
              <a:rPr lang="en-US" altLang="x-none" dirty="0"/>
              <a:t> = m * v * </a:t>
            </a:r>
            <a:r>
              <a:rPr lang="en-US" altLang="x-none" dirty="0" smtClean="0"/>
              <a:t>r)</a:t>
            </a:r>
            <a:endParaRPr lang="en-US" dirty="0" smtClean="0"/>
          </a:p>
          <a:p>
            <a:pPr lvl="1"/>
            <a:r>
              <a:rPr lang="en-US" dirty="0" smtClean="0"/>
              <a:t>Rotational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048000"/>
            <a:ext cx="4377690" cy="366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33490"/>
          <a:stretch/>
        </p:blipFill>
        <p:spPr>
          <a:xfrm>
            <a:off x="2743200" y="2895600"/>
            <a:ext cx="3621220" cy="36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4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Conservation laws in </a:t>
            </a:r>
            <a:r>
              <a:rPr lang="en-US" dirty="0" smtClean="0"/>
              <a:t>astronomy: angular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/>
            <a:r>
              <a:rPr lang="en-US" dirty="0" smtClean="0"/>
              <a:t>Conservation of angular momentum (recall:  </a:t>
            </a:r>
            <a:r>
              <a:rPr lang="en-US" altLang="x-none" dirty="0" err="1"/>
              <a:t>ω</a:t>
            </a:r>
            <a:r>
              <a:rPr lang="en-US" altLang="x-none" dirty="0"/>
              <a:t> = m * v * </a:t>
            </a:r>
            <a:r>
              <a:rPr lang="en-US" altLang="x-none" dirty="0" smtClean="0"/>
              <a:t>r)</a:t>
            </a:r>
            <a:endParaRPr lang="en-US" dirty="0" smtClean="0"/>
          </a:p>
          <a:p>
            <a:pPr lvl="1"/>
            <a:r>
              <a:rPr lang="en-US" dirty="0" smtClean="0"/>
              <a:t>Rotational</a:t>
            </a:r>
          </a:p>
          <a:p>
            <a:pPr lvl="1"/>
            <a:r>
              <a:rPr lang="en-US" dirty="0" smtClean="0"/>
              <a:t>Orbital</a:t>
            </a:r>
          </a:p>
          <a:p>
            <a:r>
              <a:rPr lang="en-US" dirty="0"/>
              <a:t>Newton’s 1</a:t>
            </a:r>
            <a:r>
              <a:rPr lang="en-US" baseline="30000" dirty="0"/>
              <a:t>st</a:t>
            </a:r>
            <a:r>
              <a:rPr lang="en-US" dirty="0"/>
              <a:t> law: if no force is acting on the orbiting planet, it will keep on orbiting </a:t>
            </a:r>
          </a:p>
          <a:p>
            <a:r>
              <a:rPr lang="en-US" dirty="0" smtClean="0"/>
              <a:t>Kepler saw orbital speeds changing, deduced elliptical orbits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its angular momentum is conserved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794760"/>
            <a:ext cx="5509430" cy="2987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62649"/>
            <a:ext cx="2882900" cy="26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is a property that enables something to do work</a:t>
            </a:r>
          </a:p>
          <a:p>
            <a:r>
              <a:rPr lang="en-US" dirty="0" smtClean="0"/>
              <a:t>When a force acts to move an object a certain distance, it has done work</a:t>
            </a:r>
          </a:p>
          <a:p>
            <a:pPr lvl="1"/>
            <a:r>
              <a:rPr lang="en-US" dirty="0" smtClean="0"/>
              <a:t>Work = force * distance</a:t>
            </a:r>
          </a:p>
          <a:p>
            <a:r>
              <a:rPr lang="en-US" dirty="0" smtClean="0"/>
              <a:t>For astronomy, important types of energy:</a:t>
            </a:r>
          </a:p>
          <a:p>
            <a:pPr lvl="1"/>
            <a:r>
              <a:rPr lang="en-US" dirty="0" smtClean="0"/>
              <a:t>Kinetic </a:t>
            </a:r>
          </a:p>
          <a:p>
            <a:pPr lvl="1"/>
            <a:r>
              <a:rPr lang="en-US" dirty="0" smtClean="0"/>
              <a:t>Radiative</a:t>
            </a:r>
          </a:p>
          <a:p>
            <a:pPr lvl="1"/>
            <a:r>
              <a:rPr lang="en-US" dirty="0" smtClean="0"/>
              <a:t>Potential</a:t>
            </a:r>
          </a:p>
          <a:p>
            <a:pPr lvl="1"/>
            <a:endParaRPr lang="en-US" dirty="0"/>
          </a:p>
          <a:p>
            <a:r>
              <a:rPr lang="en-US" dirty="0" smtClean="0"/>
              <a:t>Affiliated conservation law: energy is not created or destroyed</a:t>
            </a:r>
          </a:p>
        </p:txBody>
      </p: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867400" cy="5334000"/>
          </a:xfrm>
        </p:spPr>
        <p:txBody>
          <a:bodyPr/>
          <a:lstStyle/>
          <a:p>
            <a:r>
              <a:rPr lang="en-US" dirty="0" smtClean="0"/>
              <a:t>The energy of a moving object: ½ mv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Important form of kinetic energy for us: thermal energy</a:t>
            </a:r>
          </a:p>
          <a:p>
            <a:pPr lvl="1"/>
            <a:r>
              <a:rPr lang="en-US" dirty="0" smtClean="0"/>
              <a:t>Kinetic energy of atoms or molecules in a substance</a:t>
            </a:r>
          </a:p>
          <a:p>
            <a:r>
              <a:rPr lang="en-US" dirty="0" smtClean="0"/>
              <a:t>Temperature: measures the </a:t>
            </a:r>
            <a:r>
              <a:rPr lang="en-US" i="1" dirty="0" smtClean="0"/>
              <a:t>average</a:t>
            </a:r>
            <a:r>
              <a:rPr lang="en-US" dirty="0" smtClean="0"/>
              <a:t> kinetic energy</a:t>
            </a:r>
          </a:p>
          <a:p>
            <a:r>
              <a:rPr lang="en-US" dirty="0" smtClean="0"/>
              <a:t>Temperature tells us which way energy will move when two systems come into contact</a:t>
            </a:r>
          </a:p>
          <a:p>
            <a:r>
              <a:rPr lang="en-US" dirty="0" smtClean="0"/>
              <a:t>Rate of energy flow depends on density</a:t>
            </a:r>
          </a:p>
          <a:p>
            <a:r>
              <a:rPr lang="en-US" dirty="0" smtClean="0"/>
              <a:t>Absolute zero (Kelvin): thermal energy is 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886200"/>
            <a:ext cx="5638800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63" y="647700"/>
            <a:ext cx="3709737" cy="30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 energy is the capacity of something to do work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if </a:t>
            </a:r>
            <a:r>
              <a:rPr lang="en-US" dirty="0" smtClean="0"/>
              <a:t> Wile E. Coyote </a:t>
            </a:r>
            <a:r>
              <a:rPr lang="en-US" dirty="0"/>
              <a:t>is holding an anvil over a cliff, </a:t>
            </a:r>
            <a:r>
              <a:rPr lang="en-US" dirty="0" smtClean="0"/>
              <a:t>about to drop it, its </a:t>
            </a:r>
            <a:r>
              <a:rPr lang="en-US" dirty="0"/>
              <a:t>potential </a:t>
            </a:r>
            <a:r>
              <a:rPr lang="en-US" dirty="0" smtClean="0"/>
              <a:t>energy depends on</a:t>
            </a:r>
          </a:p>
          <a:p>
            <a:pPr lvl="2"/>
            <a:r>
              <a:rPr lang="en-US" dirty="0" smtClean="0"/>
              <a:t>The mass of the anvil</a:t>
            </a:r>
          </a:p>
          <a:p>
            <a:pPr lvl="2"/>
            <a:r>
              <a:rPr lang="en-US" dirty="0" smtClean="0"/>
              <a:t>The acceleration due to gravity</a:t>
            </a:r>
          </a:p>
          <a:p>
            <a:pPr lvl="2"/>
            <a:r>
              <a:rPr lang="en-US" dirty="0" smtClean="0"/>
              <a:t>The height of the cliff </a:t>
            </a:r>
            <a:endParaRPr lang="en-US" dirty="0"/>
          </a:p>
          <a:p>
            <a:pPr lvl="3"/>
            <a:r>
              <a:rPr lang="en-US" dirty="0" smtClean="0"/>
              <a:t>PE = m*g*h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3" y="2550025"/>
            <a:ext cx="3162300" cy="2368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6" b="92784" l="7765" r="967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570" y="3734220"/>
            <a:ext cx="865473" cy="59259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7421306" y="4326814"/>
            <a:ext cx="29420" cy="10869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32930" y="4326814"/>
            <a:ext cx="0" cy="2302586"/>
          </a:xfrm>
          <a:prstGeom prst="line">
            <a:avLst/>
          </a:prstGeom>
          <a:ln w="25400"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25484" y="373421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8570" y="50493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32930" y="552604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4089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Gravitational potential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295400"/>
            <a:ext cx="10896600" cy="54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in science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943600" cy="4216027"/>
          </a:xfrm>
        </p:spPr>
        <p:txBody>
          <a:bodyPr/>
          <a:lstStyle/>
          <a:p>
            <a:r>
              <a:rPr lang="en-US" dirty="0" smtClean="0"/>
              <a:t>Sad news. The National Museum in Brazil burned down Sunday night.</a:t>
            </a:r>
          </a:p>
          <a:p>
            <a:r>
              <a:rPr lang="en-US" dirty="0" smtClean="0"/>
              <a:t>20 million+ artifacts lost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895600"/>
            <a:ext cx="3962400" cy="396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254" y="1295400"/>
            <a:ext cx="5147733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553" y="4191000"/>
            <a:ext cx="4737434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10" y="2956722"/>
            <a:ext cx="3286638" cy="348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924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Energy is not created or destroyed, it simply changes form</a:t>
            </a:r>
          </a:p>
          <a:p>
            <a:endParaRPr lang="en-US" dirty="0"/>
          </a:p>
          <a:p>
            <a:r>
              <a:rPr lang="en-US" dirty="0" smtClean="0"/>
              <a:t>Example: you raise your hand to stifle a yawn</a:t>
            </a:r>
          </a:p>
          <a:p>
            <a:pPr lvl="1"/>
            <a:r>
              <a:rPr lang="en-US" dirty="0" smtClean="0"/>
              <a:t>Your muscles exerted energy to perform the mechanical action of raising your hand</a:t>
            </a:r>
          </a:p>
          <a:p>
            <a:pPr lvl="1"/>
            <a:r>
              <a:rPr lang="en-US" dirty="0" smtClean="0"/>
              <a:t>The energy your muscles used came from what you ate for breakfast</a:t>
            </a:r>
          </a:p>
          <a:p>
            <a:pPr lvl="1"/>
            <a:r>
              <a:rPr lang="en-US" dirty="0" smtClean="0"/>
              <a:t>What you ate for breakfast got its energy from sunlight, one way or another</a:t>
            </a:r>
          </a:p>
          <a:p>
            <a:pPr lvl="1"/>
            <a:r>
              <a:rPr lang="en-US" dirty="0" smtClean="0"/>
              <a:t>The sun is radiating energy in the form of light that came from fusing H atoms at its core, converting mass into energy</a:t>
            </a:r>
          </a:p>
          <a:p>
            <a:pPr lvl="1"/>
            <a:r>
              <a:rPr lang="en-US" dirty="0" smtClean="0"/>
              <a:t>H atoms came from the big bang, which was a conversion of energy into mass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249" t="13333" r="22501" b="13333"/>
          <a:stretch/>
        </p:blipFill>
        <p:spPr>
          <a:xfrm>
            <a:off x="8458200" y="1295400"/>
            <a:ext cx="3505200" cy="31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8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law of gravitation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Newton, not content to stop at laws of motion, calculus, optics,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 carried on to develop a framework for understanding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Every mass attracts every other mass through a force called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strength of the force of gravity is </a:t>
            </a:r>
            <a:r>
              <a:rPr lang="en-US" i="1" dirty="0" smtClean="0"/>
              <a:t>directly proportional</a:t>
            </a:r>
            <a:r>
              <a:rPr lang="en-US" dirty="0" smtClean="0"/>
              <a:t> to the product of those two masses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strength of the force of gravity decreases as the square of the distance between the two masses’ centers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= G*M</a:t>
            </a:r>
            <a:r>
              <a:rPr lang="en-US" baseline="-25000" dirty="0" smtClean="0"/>
              <a:t>1</a:t>
            </a:r>
            <a:r>
              <a:rPr lang="en-US" dirty="0" smtClean="0"/>
              <a:t>*M</a:t>
            </a:r>
            <a:r>
              <a:rPr lang="en-US" baseline="-25000" dirty="0" smtClean="0"/>
              <a:t>2</a:t>
            </a:r>
            <a:r>
              <a:rPr lang="en-US" dirty="0" smtClean="0"/>
              <a:t> / d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52232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law of gravitation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baseline="-25000" dirty="0" err="1"/>
              <a:t>g</a:t>
            </a:r>
            <a:r>
              <a:rPr lang="en-US" dirty="0"/>
              <a:t> = G*M</a:t>
            </a:r>
            <a:r>
              <a:rPr lang="en-US" baseline="-25000" dirty="0"/>
              <a:t>1</a:t>
            </a:r>
            <a:r>
              <a:rPr lang="en-US" dirty="0"/>
              <a:t>*M</a:t>
            </a:r>
            <a:r>
              <a:rPr lang="en-US" baseline="-25000" dirty="0"/>
              <a:t>2</a:t>
            </a:r>
            <a:r>
              <a:rPr lang="en-US" dirty="0"/>
              <a:t> / </a:t>
            </a:r>
            <a:r>
              <a:rPr lang="en-US" dirty="0" smtClean="0"/>
              <a:t>d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Say M</a:t>
            </a:r>
            <a:r>
              <a:rPr lang="en-US" baseline="-25000" dirty="0" smtClean="0"/>
              <a:t>1</a:t>
            </a:r>
            <a:r>
              <a:rPr lang="en-US" dirty="0" smtClean="0"/>
              <a:t> = M</a:t>
            </a:r>
            <a:r>
              <a:rPr lang="en-US" baseline="-25000" dirty="0" smtClean="0"/>
              <a:t>2</a:t>
            </a:r>
            <a:r>
              <a:rPr lang="en-US" dirty="0" smtClean="0"/>
              <a:t> ; 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= GM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/d</a:t>
            </a:r>
            <a:r>
              <a:rPr lang="en-US" baseline="30000" dirty="0" smtClean="0"/>
              <a:t>2</a:t>
            </a:r>
          </a:p>
          <a:p>
            <a:pPr lvl="1"/>
            <a:endParaRPr lang="en-US" baseline="-25000" dirty="0"/>
          </a:p>
          <a:p>
            <a:pPr lvl="1"/>
            <a:endParaRPr lang="en-US" baseline="-25000" dirty="0" smtClean="0"/>
          </a:p>
          <a:p>
            <a:pPr lvl="1"/>
            <a:endParaRPr lang="en-US" baseline="-25000" dirty="0"/>
          </a:p>
          <a:p>
            <a:pPr lvl="1"/>
            <a:endParaRPr lang="en-US" baseline="-25000" dirty="0" smtClean="0"/>
          </a:p>
          <a:p>
            <a:pPr lvl="1"/>
            <a:endParaRPr lang="en-US" baseline="-25000" dirty="0"/>
          </a:p>
          <a:p>
            <a:pPr lvl="1"/>
            <a:r>
              <a:rPr lang="en-US" dirty="0" smtClean="0"/>
              <a:t>Make M</a:t>
            </a:r>
            <a:r>
              <a:rPr lang="en-US" baseline="-25000" dirty="0" smtClean="0"/>
              <a:t>1</a:t>
            </a:r>
            <a:r>
              <a:rPr lang="en-US" dirty="0" smtClean="0"/>
              <a:t> = 0.5 M</a:t>
            </a:r>
            <a:r>
              <a:rPr lang="en-US" baseline="-25000" dirty="0" smtClean="0"/>
              <a:t>2</a:t>
            </a:r>
            <a:r>
              <a:rPr lang="en-US" dirty="0" smtClean="0"/>
              <a:t> ;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= GM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/2d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5257800"/>
          </a:xfrm>
        </p:spPr>
        <p:txBody>
          <a:bodyPr/>
          <a:lstStyle/>
          <a:p>
            <a:pPr lvl="1"/>
            <a:r>
              <a:rPr lang="en-US" dirty="0" smtClean="0"/>
              <a:t>If M</a:t>
            </a:r>
            <a:r>
              <a:rPr lang="en-US" baseline="-25000" dirty="0" smtClean="0"/>
              <a:t>1</a:t>
            </a:r>
            <a:r>
              <a:rPr lang="en-US" dirty="0" smtClean="0"/>
              <a:t> = M</a:t>
            </a:r>
            <a:r>
              <a:rPr lang="en-US" baseline="-25000" dirty="0" smtClean="0"/>
              <a:t>2</a:t>
            </a:r>
            <a:r>
              <a:rPr lang="en-US" dirty="0" smtClean="0"/>
              <a:t>, but d is now doubled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= GM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/(2d)</a:t>
            </a:r>
            <a:r>
              <a:rPr lang="en-US" baseline="30000" dirty="0" smtClean="0"/>
              <a:t>2</a:t>
            </a:r>
            <a:r>
              <a:rPr lang="en-US" dirty="0" smtClean="0"/>
              <a:t> = GM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/4d</a:t>
            </a:r>
            <a:r>
              <a:rPr lang="en-US" baseline="30000" dirty="0" smtClean="0"/>
              <a:t>2</a:t>
            </a:r>
          </a:p>
          <a:p>
            <a:pPr lvl="1"/>
            <a:endParaRPr lang="en-US" baseline="30000" dirty="0"/>
          </a:p>
          <a:p>
            <a:pPr lvl="1"/>
            <a:endParaRPr lang="en-US" baseline="30000" dirty="0" smtClean="0"/>
          </a:p>
          <a:p>
            <a:pPr lvl="1"/>
            <a:endParaRPr lang="en-US" baseline="30000" dirty="0"/>
          </a:p>
          <a:p>
            <a:pPr lvl="1"/>
            <a:endParaRPr lang="en-US" baseline="30000" dirty="0" smtClean="0"/>
          </a:p>
          <a:p>
            <a:pPr lvl="1"/>
            <a:endParaRPr lang="en-US" baseline="30000" dirty="0"/>
          </a:p>
          <a:p>
            <a:r>
              <a:rPr lang="en-US" dirty="0" smtClean="0"/>
              <a:t>Strength of the force of gravity is </a:t>
            </a:r>
          </a:p>
          <a:p>
            <a:pPr lvl="1"/>
            <a:r>
              <a:rPr lang="en-US" dirty="0" smtClean="0"/>
              <a:t>Directly proportional to the product of the masses- they’re in the numerator, and ^1 power</a:t>
            </a:r>
          </a:p>
          <a:p>
            <a:pPr lvl="1"/>
            <a:r>
              <a:rPr lang="en-US" dirty="0" smtClean="0"/>
              <a:t>Inversely proportional to the square of the separation of the objects (d is in the denominator, and ^2)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52600" y="2667000"/>
            <a:ext cx="13716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724400" y="2667000"/>
            <a:ext cx="13716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38400" y="3314700"/>
            <a:ext cx="29718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046293" y="5333438"/>
            <a:ext cx="685800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50810" y="5009588"/>
            <a:ext cx="13716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364810" y="5657288"/>
            <a:ext cx="29718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682483" y="2609850"/>
            <a:ext cx="685800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602905" y="2607129"/>
            <a:ext cx="685800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001000" y="2933700"/>
            <a:ext cx="29718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3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Kepler’s laws and Newton’s 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Kepler found the how, Newton found the why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 travel in elliptical orbits around the Sun</a:t>
            </a:r>
          </a:p>
          <a:p>
            <a:pPr lvl="2"/>
            <a:r>
              <a:rPr lang="en-US" dirty="0" smtClean="0"/>
              <a:t>This is a natural consequence of Newton’s law of gravitation: both bodies are orbiting the center of mass of the </a:t>
            </a:r>
            <a:r>
              <a:rPr lang="en-US" dirty="0" err="1" smtClean="0"/>
              <a:t>Sun+planet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95600" y="3276600"/>
            <a:ext cx="4038600" cy="3505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38600" y="4495800"/>
            <a:ext cx="1066800" cy="10668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830512" y="486591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68586" y="4788086"/>
            <a:ext cx="457200" cy="48222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56509" y="474938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Kepler’s laws and Newton’s 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Kepler found the how, Newton found the why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 travel in elliptical orbits around the Sun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 cover equal areas in equal time along their orbits</a:t>
            </a:r>
          </a:p>
          <a:p>
            <a:pPr lvl="2"/>
            <a:r>
              <a:rPr lang="en-US" dirty="0" smtClean="0"/>
              <a:t>Conservation of angular 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794760"/>
            <a:ext cx="5509430" cy="2987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62649"/>
            <a:ext cx="2882900" cy="26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Kepler’s laws and Newton’s 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Kepler found the how, Newton found the why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 travel in elliptical orbits around the Sun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 cover equal areas in equal time along their orbits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Planets’ orbital periods and </a:t>
            </a:r>
            <a:r>
              <a:rPr lang="en-US" dirty="0" err="1" smtClean="0"/>
              <a:t>semimajor</a:t>
            </a:r>
            <a:r>
              <a:rPr lang="en-US" dirty="0" smtClean="0"/>
              <a:t> axis radii are related as p</a:t>
            </a:r>
            <a:r>
              <a:rPr lang="en-US" baseline="30000" dirty="0" smtClean="0"/>
              <a:t>2</a:t>
            </a:r>
            <a:r>
              <a:rPr lang="en-US" dirty="0" smtClean="0"/>
              <a:t> = a</a:t>
            </a:r>
            <a:r>
              <a:rPr lang="en-US" baseline="30000" dirty="0" smtClean="0"/>
              <a:t>3</a:t>
            </a:r>
            <a:endParaRPr lang="en-US" dirty="0" smtClean="0"/>
          </a:p>
          <a:p>
            <a:pPr lvl="2"/>
            <a:r>
              <a:rPr lang="en-US" dirty="0" smtClean="0"/>
              <a:t>Planets experience less force due to gravity farther away from the Sun, and they move more slowly (</a:t>
            </a:r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~ 1/d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baseline="30000" dirty="0" smtClean="0"/>
          </a:p>
        </p:txBody>
      </p:sp>
      <p:sp>
        <p:nvSpPr>
          <p:cNvPr id="6" name="Oval 5"/>
          <p:cNvSpPr/>
          <p:nvPr/>
        </p:nvSpPr>
        <p:spPr>
          <a:xfrm>
            <a:off x="2046293" y="5333438"/>
            <a:ext cx="685800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439400" y="4991100"/>
            <a:ext cx="13716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364810" y="5638800"/>
            <a:ext cx="8760390" cy="1848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3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Kepler’s 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324600" cy="4216027"/>
          </a:xfrm>
        </p:spPr>
        <p:txBody>
          <a:bodyPr/>
          <a:lstStyle/>
          <a:p>
            <a:r>
              <a:rPr lang="en-US" dirty="0" smtClean="0"/>
              <a:t>Planets aren’t the only bodies that travel in elliptical orbits</a:t>
            </a:r>
          </a:p>
          <a:p>
            <a:pPr lvl="1"/>
            <a:r>
              <a:rPr lang="en-US" dirty="0" smtClean="0"/>
              <a:t>So do moons</a:t>
            </a:r>
          </a:p>
          <a:p>
            <a:pPr lvl="1"/>
            <a:r>
              <a:rPr lang="en-US" dirty="0" smtClean="0"/>
              <a:t>And asteroids</a:t>
            </a:r>
          </a:p>
          <a:p>
            <a:r>
              <a:rPr lang="en-US" dirty="0" smtClean="0"/>
              <a:t>Ellipses aren’t the only kinds of orbits</a:t>
            </a:r>
          </a:p>
          <a:p>
            <a:pPr lvl="1"/>
            <a:r>
              <a:rPr lang="en-US" dirty="0" smtClean="0"/>
              <a:t>Unbound parabolic orbits</a:t>
            </a:r>
          </a:p>
          <a:p>
            <a:pPr lvl="1"/>
            <a:r>
              <a:rPr lang="en-US" dirty="0" smtClean="0"/>
              <a:t>Unbound hyperbolic orbits</a:t>
            </a:r>
          </a:p>
          <a:p>
            <a:r>
              <a:rPr lang="en-US" dirty="0" smtClean="0"/>
              <a:t>Knowing orbital parameters, we can now calculate masses of orbiting bodies using the universal law of gravitation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43" y="1981200"/>
            <a:ext cx="5138057" cy="289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8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Kepler’s 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Newton applied law of gravitation </a:t>
            </a:r>
            <a:r>
              <a:rPr lang="en-US" u="sng" dirty="0" smtClean="0"/>
              <a:t>universally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3716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8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Orbital energy &amp; gravitational encounters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body’s total orbital energy is the sum of its kinetic energy (energy of motion, related to speed) and gravitational potential energy (dependent upon distance)</a:t>
            </a:r>
          </a:p>
          <a:p>
            <a:r>
              <a:rPr lang="en-US" dirty="0" smtClean="0"/>
              <a:t>These components vary throughout the planet’s orbit, but the total energy is conserved</a:t>
            </a:r>
          </a:p>
          <a:p>
            <a:endParaRPr lang="en-US" dirty="0"/>
          </a:p>
          <a:p>
            <a:r>
              <a:rPr lang="en-US" dirty="0"/>
              <a:t>A close pass between a planet and a body (a comet, a satellite, another planet) can exchange orbital energy</a:t>
            </a:r>
          </a:p>
          <a:p>
            <a:r>
              <a:rPr lang="en-US" dirty="0"/>
              <a:t>The change in energy is almost negligible for the larger body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Orbital energy &amp; gravitational encounters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924050"/>
            <a:ext cx="6350000" cy="3416300"/>
          </a:xfrm>
        </p:spPr>
      </p:pic>
    </p:spTree>
    <p:extLst>
      <p:ext uri="{BB962C8B-B14F-4D97-AF65-F5344CB8AC3E}">
        <p14:creationId xmlns:p14="http://schemas.microsoft.com/office/powerpoint/2010/main" val="63425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syllabus recap: on </a:t>
            </a:r>
            <a:r>
              <a:rPr lang="en-US" dirty="0" err="1" smtClean="0"/>
              <a:t>homeworks</a:t>
            </a:r>
            <a:r>
              <a:rPr lang="en-US" dirty="0" smtClean="0"/>
              <a:t> &amp; 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method to the assignments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71600"/>
            <a:ext cx="72294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8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Comet shenanigans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Stardust mission</a:t>
            </a:r>
          </a:p>
          <a:p>
            <a:pPr lvl="1"/>
            <a:r>
              <a:rPr lang="en-US" dirty="0" smtClean="0"/>
              <a:t>Flew into coma of comet Wild 2 to collect material comet was outgassing</a:t>
            </a:r>
          </a:p>
          <a:p>
            <a:r>
              <a:rPr lang="en-US" dirty="0" smtClean="0"/>
              <a:t>Deep Impact</a:t>
            </a:r>
          </a:p>
          <a:p>
            <a:pPr lvl="1"/>
            <a:r>
              <a:rPr lang="en-US" dirty="0" smtClean="0"/>
              <a:t>Dropped a refrigerator-sized impactor onto comet </a:t>
            </a:r>
            <a:r>
              <a:rPr lang="en-US" dirty="0" err="1" smtClean="0"/>
              <a:t>Tempel</a:t>
            </a:r>
            <a:r>
              <a:rPr lang="en-US" dirty="0" smtClean="0"/>
              <a:t> 1 to see what would come 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91174"/>
            <a:ext cx="2255520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436948"/>
            <a:ext cx="6197600" cy="31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2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Atmospheric drag &amp; escape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/>
          <a:lstStyle/>
          <a:p>
            <a:r>
              <a:rPr lang="en-US" dirty="0" smtClean="0"/>
              <a:t>Back to orbital energy considerations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Orbital energy will be conserved, unless a force acts to change it</a:t>
            </a:r>
          </a:p>
          <a:p>
            <a:pPr lvl="1"/>
            <a:r>
              <a:rPr lang="en-US" dirty="0" smtClean="0"/>
              <a:t>Atmospheric drag can reduce orbital energy, causing satellites’ trajectories to change</a:t>
            </a:r>
          </a:p>
          <a:p>
            <a:pPr lvl="2"/>
            <a:r>
              <a:rPr lang="en-US" dirty="0" smtClean="0"/>
              <a:t>This could be bad: satellites we launch need to overcome/get far enough away to be safe</a:t>
            </a:r>
          </a:p>
          <a:p>
            <a:pPr lvl="2"/>
            <a:r>
              <a:rPr lang="en-US" dirty="0" smtClean="0"/>
              <a:t>This could be good/interesting: planets in the outer solar system may have captured a lot of moons this way</a:t>
            </a:r>
          </a:p>
          <a:p>
            <a:pPr lvl="2"/>
            <a:endParaRPr lang="en-US" dirty="0"/>
          </a:p>
          <a:p>
            <a:r>
              <a:rPr lang="en-US" dirty="0" smtClean="0"/>
              <a:t>As you increase its orbital energy, body will get farther and farther away</a:t>
            </a:r>
          </a:p>
          <a:p>
            <a:pPr lvl="1"/>
            <a:r>
              <a:rPr lang="en-US" dirty="0" smtClean="0"/>
              <a:t>At some velocity, body can entirely leave its bound orbit: </a:t>
            </a:r>
            <a:r>
              <a:rPr lang="en-US" i="1" dirty="0" smtClean="0"/>
              <a:t>escape</a:t>
            </a:r>
            <a:r>
              <a:rPr lang="en-US" dirty="0" smtClean="0"/>
              <a:t> velocity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4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Tidal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962900" cy="4216027"/>
          </a:xfrm>
        </p:spPr>
        <p:txBody>
          <a:bodyPr/>
          <a:lstStyle/>
          <a:p>
            <a:r>
              <a:rPr lang="en-US" dirty="0" smtClean="0"/>
              <a:t>The Earth’s rotation makes it an oblate spheroid shape</a:t>
            </a:r>
          </a:p>
          <a:p>
            <a:pPr lvl="1"/>
            <a:r>
              <a:rPr lang="en-US" dirty="0" smtClean="0"/>
              <a:t>Centrifugal forces push outward, most at the equator</a:t>
            </a:r>
          </a:p>
          <a:p>
            <a:pPr lvl="2"/>
            <a:r>
              <a:rPr lang="en-US" dirty="0" smtClean="0"/>
              <a:t>From N-&gt;S poles, Earth’s diameter is 12,713 km</a:t>
            </a:r>
          </a:p>
          <a:p>
            <a:pPr lvl="2"/>
            <a:r>
              <a:rPr lang="en-US" dirty="0" smtClean="0"/>
              <a:t>Around Equator, Earth’s diameter is 12,756 km!</a:t>
            </a:r>
          </a:p>
          <a:p>
            <a:pPr lvl="2"/>
            <a:endParaRPr lang="en-US" dirty="0"/>
          </a:p>
          <a:p>
            <a:r>
              <a:rPr lang="en-US" dirty="0" smtClean="0"/>
              <a:t>Gravitational forces between the Earth and the Moon also add to Earth’s bulge (~1m in water, ~30cm in rock) as do gravitational forces between the Earth and the Sun (about half as much as the Moon’s effect)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877300" y="2209800"/>
            <a:ext cx="2590800" cy="236220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/>
          <p:cNvSpPr/>
          <p:nvPr/>
        </p:nvSpPr>
        <p:spPr>
          <a:xfrm>
            <a:off x="8839200" y="1981200"/>
            <a:ext cx="2971800" cy="2819400"/>
          </a:xfrm>
          <a:prstGeom prst="arc">
            <a:avLst>
              <a:gd name="adj1" fmla="val 16200000"/>
              <a:gd name="adj2" fmla="val 5608094"/>
            </a:avLst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67900" y="1689080"/>
            <a:ext cx="4074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7" name="Arc 6"/>
          <p:cNvSpPr/>
          <p:nvPr/>
        </p:nvSpPr>
        <p:spPr>
          <a:xfrm rot="5400000">
            <a:off x="9423646" y="2021984"/>
            <a:ext cx="1498107" cy="2819400"/>
          </a:xfrm>
          <a:prstGeom prst="arc">
            <a:avLst>
              <a:gd name="adj1" fmla="val 16200000"/>
              <a:gd name="adj2" fmla="val 5608094"/>
            </a:avLst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9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Tidal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Amount of bulge depends on distance (it’s </a:t>
            </a:r>
            <a:r>
              <a:rPr lang="en-US" smtClean="0"/>
              <a:t>a gravitational effect!)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54102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Sun and Moon can work together or against each other, depending on where Earth, and Moon are in orbits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10239"/>
            <a:ext cx="4633925" cy="3129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9200"/>
            <a:ext cx="554291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Tidal friction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Gravitational force between Earth and Moon has raised a bulge on Earth</a:t>
            </a:r>
          </a:p>
          <a:p>
            <a:r>
              <a:rPr lang="en-US" dirty="0" smtClean="0"/>
              <a:t>Earth is rotating, so a tug-of-war begins as bulge starts to outpace the Moon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72" y="2895600"/>
            <a:ext cx="860145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the Moon is creating tidal effects on Earth, so the Earth has also done to the Moon</a:t>
            </a:r>
          </a:p>
          <a:p>
            <a:pPr lvl="1"/>
            <a:r>
              <a:rPr lang="en-US" dirty="0" smtClean="0"/>
              <a:t>Moon </a:t>
            </a:r>
            <a:r>
              <a:rPr lang="en-US" dirty="0"/>
              <a:t>gains </a:t>
            </a:r>
            <a:r>
              <a:rPr lang="en-US" dirty="0" smtClean="0"/>
              <a:t>orbital angular </a:t>
            </a:r>
            <a:r>
              <a:rPr lang="en-US" dirty="0"/>
              <a:t>momentum </a:t>
            </a:r>
            <a:r>
              <a:rPr lang="en-US" dirty="0" smtClean="0"/>
              <a:t>from </a:t>
            </a:r>
            <a:r>
              <a:rPr lang="en-US" dirty="0"/>
              <a:t>the Earth as it slows earth down</a:t>
            </a:r>
          </a:p>
          <a:p>
            <a:pPr lvl="1"/>
            <a:r>
              <a:rPr lang="en-US" dirty="0"/>
              <a:t>Moon’s distance from Earth starts to grow (conservation of angular momentum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Moon used to be a lot closer to us than it is now</a:t>
            </a:r>
          </a:p>
          <a:p>
            <a:r>
              <a:rPr lang="en-US" dirty="0" smtClean="0"/>
              <a:t>It also likely rotated faster</a:t>
            </a:r>
          </a:p>
          <a:p>
            <a:r>
              <a:rPr lang="en-US" dirty="0" smtClean="0"/>
              <a:t>2014: Scientists were able to measure a “lunar body tide,” a 20 inch bulge in the Moon’s surface due to Earth’s gravitational pull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3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Tidal effects on other worlds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562600" cy="4216027"/>
          </a:xfrm>
        </p:spPr>
        <p:txBody>
          <a:bodyPr/>
          <a:lstStyle/>
          <a:p>
            <a:r>
              <a:rPr lang="en-US" dirty="0" smtClean="0"/>
              <a:t>Synchronous rotation of moons is common</a:t>
            </a:r>
          </a:p>
          <a:p>
            <a:r>
              <a:rPr lang="en-US" dirty="0" smtClean="0"/>
              <a:t>Tidal bulging also common on other moons</a:t>
            </a:r>
          </a:p>
          <a:p>
            <a:pPr lvl="1"/>
            <a:r>
              <a:rPr lang="en-US" dirty="0" smtClean="0"/>
              <a:t>the more massive the planet, the stronger the force</a:t>
            </a:r>
          </a:p>
          <a:p>
            <a:pPr lvl="1"/>
            <a:r>
              <a:rPr lang="en-US" dirty="0" smtClean="0"/>
              <a:t>Jupiter’s moon Io is volcanically active from being squeezed by Jupiter, Ganymede, and Europa (numerous tidal bulges!)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551214"/>
            <a:ext cx="4851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all objects fall at the same rate?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/>
          <a:lstStyle/>
          <a:p>
            <a:r>
              <a:rPr lang="en-US" dirty="0" smtClean="0"/>
              <a:t>We can understand this using two laws Newton discovered.</a:t>
            </a:r>
          </a:p>
          <a:p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= </a:t>
            </a:r>
            <a:r>
              <a:rPr lang="en-US" u="sng" dirty="0" smtClean="0"/>
              <a:t>G </a:t>
            </a:r>
            <a:r>
              <a:rPr lang="en-US" u="sng" dirty="0" err="1" smtClean="0"/>
              <a:t>M</a:t>
            </a:r>
            <a:r>
              <a:rPr lang="en-US" u="sng" baseline="-25000" dirty="0" err="1" smtClean="0"/>
              <a:t>Earth</a:t>
            </a:r>
            <a:r>
              <a:rPr lang="en-US" u="sng" dirty="0" smtClean="0"/>
              <a:t> </a:t>
            </a:r>
            <a:r>
              <a:rPr lang="en-US" u="sng" dirty="0" err="1" smtClean="0"/>
              <a:t>M</a:t>
            </a:r>
            <a:r>
              <a:rPr lang="en-US" u="sng" baseline="-25000" dirty="0" err="1" smtClean="0"/>
              <a:t>ball</a:t>
            </a:r>
            <a:endParaRPr lang="en-US" u="sng" baseline="-25000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R</a:t>
            </a:r>
            <a:r>
              <a:rPr lang="en-US" baseline="-25000" dirty="0" smtClean="0"/>
              <a:t>Earth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F =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ball</a:t>
            </a:r>
            <a:r>
              <a:rPr lang="en-US" dirty="0" err="1" smtClean="0"/>
              <a:t>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Set them equal to each other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u="sng" dirty="0" smtClean="0"/>
              <a:t>G </a:t>
            </a:r>
            <a:r>
              <a:rPr lang="en-US" u="sng" dirty="0" err="1" smtClean="0"/>
              <a:t>M</a:t>
            </a:r>
            <a:r>
              <a:rPr lang="en-US" u="sng" baseline="-25000" dirty="0" err="1" smtClean="0"/>
              <a:t>Earth</a:t>
            </a:r>
            <a:r>
              <a:rPr lang="en-US" u="sng" dirty="0" smtClean="0"/>
              <a:t> </a:t>
            </a:r>
            <a:r>
              <a:rPr lang="en-US" u="sng" dirty="0" err="1" smtClean="0"/>
              <a:t>M</a:t>
            </a:r>
            <a:r>
              <a:rPr lang="en-US" u="sng" baseline="-25000" dirty="0" err="1" smtClean="0"/>
              <a:t>ball</a:t>
            </a:r>
            <a:r>
              <a:rPr lang="en-US" u="sng" dirty="0" smtClean="0"/>
              <a:t>  </a:t>
            </a:r>
            <a:r>
              <a:rPr lang="en-US" dirty="0" smtClean="0"/>
              <a:t> =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ball</a:t>
            </a:r>
            <a:r>
              <a:rPr lang="en-US" dirty="0" smtClean="0"/>
              <a:t> 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    R</a:t>
            </a:r>
            <a:r>
              <a:rPr lang="en-US" baseline="-25000" dirty="0" smtClean="0"/>
              <a:t>Earth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</a:t>
            </a:r>
            <a:r>
              <a:rPr lang="mr-IN" dirty="0" smtClean="0"/>
              <a:t>…</a:t>
            </a:r>
            <a:r>
              <a:rPr lang="en-US" dirty="0" smtClean="0"/>
              <a:t> = 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343400" y="4572000"/>
            <a:ext cx="533400" cy="838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429000" y="4593771"/>
            <a:ext cx="533400" cy="838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55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syllabus recap: on </a:t>
            </a:r>
            <a:r>
              <a:rPr lang="en-US" dirty="0" err="1" smtClean="0"/>
              <a:t>homeworks</a:t>
            </a:r>
            <a:r>
              <a:rPr lang="en-US" dirty="0" smtClean="0"/>
              <a:t> &amp; 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4301289" cy="4216027"/>
          </a:xfrm>
        </p:spPr>
        <p:txBody>
          <a:bodyPr/>
          <a:lstStyle/>
          <a:p>
            <a:r>
              <a:rPr lang="en-US" dirty="0" smtClean="0"/>
              <a:t>Deep breaths! Lots of extra credit options.  And,</a:t>
            </a:r>
          </a:p>
          <a:p>
            <a:r>
              <a:rPr lang="en-US" dirty="0" smtClean="0"/>
              <a:t>I’ve added midterm exam review the days before exams.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689" y="1227871"/>
            <a:ext cx="7239000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8477"/>
            <a:ext cx="9791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0"/>
            <a:ext cx="95352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2648" y="3449053"/>
            <a:ext cx="8991600" cy="16462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Making sense of the universe: fundamental laws of physics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x-none" dirty="0" smtClean="0"/>
              <a:t>Last time</a:t>
            </a:r>
            <a:r>
              <a:rPr lang="mr-IN" altLang="x-none" dirty="0" smtClean="0"/>
              <a:t>…</a:t>
            </a:r>
            <a:endParaRPr lang="en-US" altLang="x-none" dirty="0"/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/>
          <a:lstStyle/>
          <a:p>
            <a:r>
              <a:rPr lang="en-US" altLang="x-none" dirty="0" smtClean="0"/>
              <a:t>We talked about describing motion</a:t>
            </a:r>
          </a:p>
          <a:p>
            <a:pPr lvl="1"/>
            <a:r>
              <a:rPr lang="en-US" altLang="x-none" dirty="0" smtClean="0"/>
              <a:t>Position [x, y, z]</a:t>
            </a:r>
          </a:p>
          <a:p>
            <a:pPr lvl="1"/>
            <a:r>
              <a:rPr lang="en-US" altLang="x-none" dirty="0" smtClean="0"/>
              <a:t>Speed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distance/time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m/s</a:t>
            </a:r>
          </a:p>
          <a:p>
            <a:pPr lvl="1"/>
            <a:r>
              <a:rPr lang="en-US" altLang="x-none" dirty="0" smtClean="0"/>
              <a:t>Velocity, </a:t>
            </a:r>
            <a:r>
              <a:rPr lang="en-US" altLang="x-none" b="1" dirty="0" smtClean="0"/>
              <a:t>v</a:t>
            </a:r>
            <a:r>
              <a:rPr lang="en-US" altLang="x-none" dirty="0" smtClean="0"/>
              <a:t>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distance/time in [x, y, z] </a:t>
            </a:r>
            <a:r>
              <a:rPr lang="en-US" altLang="x-none" i="1" dirty="0" smtClean="0"/>
              <a:t>directions </a:t>
            </a:r>
            <a:r>
              <a:rPr lang="mr-IN" altLang="x-none" i="1" dirty="0" smtClean="0"/>
              <a:t>–</a:t>
            </a:r>
            <a:r>
              <a:rPr lang="en-US" altLang="x-none" dirty="0" smtClean="0"/>
              <a:t> m/s</a:t>
            </a:r>
          </a:p>
          <a:p>
            <a:pPr lvl="1"/>
            <a:r>
              <a:rPr lang="en-US" altLang="x-none" dirty="0" smtClean="0"/>
              <a:t>Acceleration, </a:t>
            </a:r>
            <a:r>
              <a:rPr lang="en-US" altLang="x-none" b="1" dirty="0" smtClean="0"/>
              <a:t>a</a:t>
            </a:r>
            <a:r>
              <a:rPr lang="en-US" altLang="x-none" dirty="0" smtClean="0"/>
              <a:t>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change in velocity/time in [x, y, z] directions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m/s</a:t>
            </a:r>
            <a:r>
              <a:rPr lang="en-US" altLang="x-none" baseline="30000" dirty="0" smtClean="0"/>
              <a:t>2</a:t>
            </a:r>
          </a:p>
          <a:p>
            <a:pPr lvl="2"/>
            <a:r>
              <a:rPr lang="en-US" altLang="x-none" dirty="0" smtClean="0"/>
              <a:t>Acceleration due to gravity, </a:t>
            </a:r>
            <a:r>
              <a:rPr lang="en-US" altLang="x-none" b="1" dirty="0" smtClean="0"/>
              <a:t>g</a:t>
            </a:r>
            <a:r>
              <a:rPr lang="en-US" altLang="x-none" dirty="0" smtClean="0"/>
              <a:t>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on Earth, 9.8 m/s</a:t>
            </a:r>
            <a:r>
              <a:rPr lang="en-US" altLang="x-none" baseline="30000" dirty="0" smtClean="0"/>
              <a:t>2</a:t>
            </a:r>
          </a:p>
          <a:p>
            <a:pPr lvl="1"/>
            <a:r>
              <a:rPr lang="en-US" altLang="x-none" dirty="0" smtClean="0"/>
              <a:t>Momentum, </a:t>
            </a:r>
            <a:r>
              <a:rPr lang="en-US" altLang="x-none" b="1" dirty="0" smtClean="0"/>
              <a:t>p</a:t>
            </a:r>
            <a:r>
              <a:rPr lang="en-US" altLang="x-none" dirty="0" smtClean="0"/>
              <a:t>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mass * velocity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g*m/s</a:t>
            </a:r>
          </a:p>
          <a:p>
            <a:pPr lvl="1"/>
            <a:r>
              <a:rPr lang="en-US" altLang="x-none" dirty="0" smtClean="0"/>
              <a:t>Angular momentum</a:t>
            </a:r>
          </a:p>
          <a:p>
            <a:pPr lvl="2"/>
            <a:r>
              <a:rPr lang="en-US" altLang="x-none" dirty="0" smtClean="0"/>
              <a:t>Orbital</a:t>
            </a:r>
          </a:p>
          <a:p>
            <a:pPr lvl="2"/>
            <a:r>
              <a:rPr lang="en-US" altLang="x-none" dirty="0" smtClean="0"/>
              <a:t>Rotational</a:t>
            </a:r>
          </a:p>
          <a:p>
            <a:pPr lvl="2"/>
            <a:r>
              <a:rPr lang="en-US" altLang="x-none" u="sng" dirty="0" smtClean="0"/>
              <a:t>New</a:t>
            </a:r>
            <a:r>
              <a:rPr lang="en-US" altLang="x-none" dirty="0" smtClean="0"/>
              <a:t>: </a:t>
            </a:r>
            <a:r>
              <a:rPr lang="en-US" altLang="x-none" dirty="0" err="1" smtClean="0"/>
              <a:t>ω</a:t>
            </a:r>
            <a:r>
              <a:rPr lang="en-US" altLang="x-none" dirty="0" smtClean="0"/>
              <a:t> = m * v * r</a:t>
            </a:r>
          </a:p>
          <a:p>
            <a:pPr lvl="1"/>
            <a:endParaRPr lang="en-US" altLang="x-non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b="22222"/>
          <a:stretch/>
        </p:blipFill>
        <p:spPr>
          <a:xfrm>
            <a:off x="9906220" y="1295400"/>
            <a:ext cx="2057180" cy="20286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495800"/>
            <a:ext cx="5562600" cy="2206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Force: acts to change an object’s </a:t>
            </a:r>
            <a:r>
              <a:rPr lang="en-US" altLang="x-none" dirty="0" smtClean="0"/>
              <a:t>momentum</a:t>
            </a:r>
            <a:endParaRPr lang="en-US" altLang="x-none" dirty="0"/>
          </a:p>
          <a:p>
            <a:pPr lvl="1"/>
            <a:r>
              <a:rPr lang="en-US" altLang="x-none" dirty="0"/>
              <a:t>Net force: total sum of all forces working on an </a:t>
            </a:r>
            <a:r>
              <a:rPr lang="en-US" altLang="x-none" dirty="0" smtClean="0"/>
              <a:t>object</a:t>
            </a:r>
          </a:p>
          <a:p>
            <a:r>
              <a:rPr lang="en-US" altLang="x-none" dirty="0" smtClean="0"/>
              <a:t>Torque changes an object’s </a:t>
            </a:r>
            <a:r>
              <a:rPr lang="en-US" altLang="x-none" i="1" dirty="0" smtClean="0"/>
              <a:t>angular</a:t>
            </a:r>
            <a:r>
              <a:rPr lang="en-US" altLang="x-none" dirty="0" smtClean="0"/>
              <a:t> momentum</a:t>
            </a:r>
            <a:endParaRPr lang="en-US" altLang="x-none" dirty="0"/>
          </a:p>
          <a:p>
            <a:r>
              <a:rPr lang="en-US" altLang="x-none" dirty="0"/>
              <a:t>Weight vs Mass: a force vs an inherent property</a:t>
            </a:r>
          </a:p>
          <a:p>
            <a:r>
              <a:rPr lang="en-US" altLang="x-none" dirty="0"/>
              <a:t>Free-fall and weightlessness: absence of force acting against downward weight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5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808038" y="1524000"/>
            <a:ext cx="4495800" cy="1854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x-none" sz="5600" smtClean="0"/>
              <a:t>Newton’s laws</a:t>
            </a:r>
            <a:endParaRPr lang="en-US" altLang="x-none" sz="5600" dirty="0"/>
          </a:p>
        </p:txBody>
      </p:sp>
      <p:sp>
        <p:nvSpPr>
          <p:cNvPr id="10242" name="Text Placeholder 4"/>
          <p:cNvSpPr>
            <a:spLocks noGrp="1"/>
          </p:cNvSpPr>
          <p:nvPr>
            <p:ph type="body" sz="half" idx="2"/>
          </p:nvPr>
        </p:nvSpPr>
        <p:spPr>
          <a:xfrm>
            <a:off x="808038" y="3549650"/>
            <a:ext cx="4495799" cy="3155950"/>
          </a:xfrm>
        </p:spPr>
        <p:txBody>
          <a:bodyPr>
            <a:normAutofit fontScale="92500" lnSpcReduction="20000"/>
          </a:bodyPr>
          <a:lstStyle/>
          <a:p>
            <a:pPr marL="514350" indent="-514350" algn="l">
              <a:buClr>
                <a:schemeClr val="bg1"/>
              </a:buClr>
              <a:buAutoNum type="arabicPeriod"/>
            </a:pPr>
            <a:r>
              <a:rPr lang="en-US" altLang="x-none" sz="3200" dirty="0" smtClean="0"/>
              <a:t>An object at rest will remain at rest unless acted upon by a force</a:t>
            </a:r>
          </a:p>
          <a:p>
            <a:pPr marL="514350" indent="-514350" algn="l">
              <a:buClr>
                <a:schemeClr val="bg1"/>
              </a:buClr>
              <a:buAutoNum type="arabicPeriod"/>
            </a:pPr>
            <a:r>
              <a:rPr lang="en-US" altLang="x-none" sz="3200" dirty="0" smtClean="0"/>
              <a:t>F=ma</a:t>
            </a:r>
          </a:p>
          <a:p>
            <a:pPr marL="514350" indent="-514350" algn="l">
              <a:buClr>
                <a:schemeClr val="bg1"/>
              </a:buClr>
              <a:buAutoNum type="arabicPeriod"/>
            </a:pPr>
            <a:r>
              <a:rPr lang="en-US" altLang="x-none" sz="3200" dirty="0" smtClean="0"/>
              <a:t>For any force, there is an equal and opposite force</a:t>
            </a:r>
            <a:endParaRPr lang="x-none" altLang="x-none" sz="32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5" b="-1082"/>
          <a:stretch/>
        </p:blipFill>
        <p:spPr>
          <a:xfrm>
            <a:off x="6934201" y="-70729"/>
            <a:ext cx="4621779" cy="70408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ideas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Early observers collected the data later mathematicians and astrophysicists worked with later</a:t>
            </a:r>
          </a:p>
          <a:p>
            <a:r>
              <a:rPr lang="en-US" dirty="0" smtClean="0"/>
              <a:t>Kepler came up with the framework of how:</a:t>
            </a:r>
          </a:p>
          <a:p>
            <a:pPr lvl="1"/>
            <a:r>
              <a:rPr lang="en-US" dirty="0" smtClean="0"/>
              <a:t>How do the planets move in the sky?</a:t>
            </a:r>
          </a:p>
          <a:p>
            <a:r>
              <a:rPr lang="en-US" dirty="0" smtClean="0"/>
              <a:t>Newton came up with the </a:t>
            </a:r>
            <a:r>
              <a:rPr lang="en-US" i="1" dirty="0" smtClean="0"/>
              <a:t>why</a:t>
            </a:r>
          </a:p>
          <a:p>
            <a:pPr lvl="1"/>
            <a:r>
              <a:rPr lang="en-US" dirty="0" smtClean="0"/>
              <a:t>Newton’s laws, in combination with what we observe, give rise to what we call </a:t>
            </a:r>
            <a:r>
              <a:rPr lang="en-US" i="1" dirty="0" smtClean="0"/>
              <a:t>conservation laws</a:t>
            </a:r>
          </a:p>
          <a:p>
            <a:pPr lvl="1"/>
            <a:r>
              <a:rPr lang="en-US" dirty="0" smtClean="0"/>
              <a:t>When a quantity is </a:t>
            </a:r>
            <a:r>
              <a:rPr lang="en-US" u="sng" dirty="0" smtClean="0"/>
              <a:t>conserved</a:t>
            </a:r>
            <a:r>
              <a:rPr lang="en-US" dirty="0" smtClean="0"/>
              <a:t>, it means that over an entire system, the </a:t>
            </a:r>
            <a:r>
              <a:rPr lang="en-US" b="1" dirty="0" smtClean="0"/>
              <a:t>net</a:t>
            </a:r>
            <a:r>
              <a:rPr lang="en-US" dirty="0" smtClean="0"/>
              <a:t> amount of it stays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template" id="{7AD6F8C1-1601-354B-9F08-1F4CA5BC64FA}" vid="{D03F1CDC-8464-6A40-AC43-CE2EE3206BE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5738</TotalTime>
  <Words>2109</Words>
  <Application>Microsoft Macintosh PowerPoint</Application>
  <PresentationFormat>Widescreen</PresentationFormat>
  <Paragraphs>286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Times</vt:lpstr>
      <vt:lpstr>ＭＳ Ｐゴシック</vt:lpstr>
      <vt:lpstr>Arial</vt:lpstr>
      <vt:lpstr>Gill Sans MT</vt:lpstr>
      <vt:lpstr>Parcel</vt:lpstr>
      <vt:lpstr>Today in science…</vt:lpstr>
      <vt:lpstr>Today in science…</vt:lpstr>
      <vt:lpstr>Brief syllabus recap: on homeworks &amp; labs</vt:lpstr>
      <vt:lpstr>Brief syllabus recap: on homeworks &amp; labs</vt:lpstr>
      <vt:lpstr>Making sense of the universe: fundamental laws of physics</vt:lpstr>
      <vt:lpstr>Last time…</vt:lpstr>
      <vt:lpstr>Last time…</vt:lpstr>
      <vt:lpstr>Newton’s laws</vt:lpstr>
      <vt:lpstr>Evolution of ideas</vt:lpstr>
      <vt:lpstr>Conservation laws in astronomy: momentum</vt:lpstr>
      <vt:lpstr>Conservation of momentum</vt:lpstr>
      <vt:lpstr>Conservation of momentum</vt:lpstr>
      <vt:lpstr>Conservation of momentum</vt:lpstr>
      <vt:lpstr>Conservation laws in astronomy: angular momentum</vt:lpstr>
      <vt:lpstr>Conservation laws in astronomy: angular momentum</vt:lpstr>
      <vt:lpstr>Energy</vt:lpstr>
      <vt:lpstr>Kinetic energy</vt:lpstr>
      <vt:lpstr>Potential energy</vt:lpstr>
      <vt:lpstr>Gravitational potential energy</vt:lpstr>
      <vt:lpstr>Conservation of energy</vt:lpstr>
      <vt:lpstr>Universal law of gravitation</vt:lpstr>
      <vt:lpstr>Universal law of gravitation</vt:lpstr>
      <vt:lpstr>Kepler’s laws and Newton’s laws</vt:lpstr>
      <vt:lpstr>Kepler’s laws and Newton’s laws</vt:lpstr>
      <vt:lpstr>Kepler’s laws and Newton’s laws</vt:lpstr>
      <vt:lpstr>Beyond Kepler’s laws</vt:lpstr>
      <vt:lpstr>Beyond Kepler’s laws</vt:lpstr>
      <vt:lpstr>Orbital energy &amp; gravitational encounters</vt:lpstr>
      <vt:lpstr>Orbital energy &amp; gravitational encounters</vt:lpstr>
      <vt:lpstr>Comet shenanigans</vt:lpstr>
      <vt:lpstr>Atmospheric drag &amp; escape velocity</vt:lpstr>
      <vt:lpstr>Tidal effects</vt:lpstr>
      <vt:lpstr>Tidal effects</vt:lpstr>
      <vt:lpstr>Tidal friction</vt:lpstr>
      <vt:lpstr>The moon’s synchronous rotation</vt:lpstr>
      <vt:lpstr>Tidal effects on other worlds</vt:lpstr>
      <vt:lpstr>Why do all objects fall at the same rate?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</dc:subject>
  <dc:creator>Alicia N Aarnio</dc:creator>
  <cp:lastModifiedBy>Alicia N Aarnio</cp:lastModifiedBy>
  <cp:revision>66</cp:revision>
  <cp:lastPrinted>2018-08-14T17:54:58Z</cp:lastPrinted>
  <dcterms:created xsi:type="dcterms:W3CDTF">2018-08-16T18:07:09Z</dcterms:created>
  <dcterms:modified xsi:type="dcterms:W3CDTF">2018-09-04T14:23:29Z</dcterms:modified>
</cp:coreProperties>
</file>